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7" r:id="rId2"/>
    <p:sldId id="258" r:id="rId3"/>
    <p:sldId id="288" r:id="rId4"/>
    <p:sldId id="289" r:id="rId5"/>
    <p:sldId id="260" r:id="rId6"/>
    <p:sldId id="256" r:id="rId7"/>
    <p:sldId id="265" r:id="rId8"/>
    <p:sldId id="267" r:id="rId9"/>
    <p:sldId id="270" r:id="rId10"/>
    <p:sldId id="268" r:id="rId11"/>
    <p:sldId id="273" r:id="rId12"/>
    <p:sldId id="275" r:id="rId13"/>
    <p:sldId id="290" r:id="rId14"/>
    <p:sldId id="284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63" r:id="rId23"/>
    <p:sldId id="285" r:id="rId24"/>
    <p:sldId id="262" r:id="rId25"/>
    <p:sldId id="26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35020-6CEE-451F-9A7A-E44FA23C98CB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07ADB7-0799-420B-A022-9E2EFEAB7C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663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নং-১-স্বাগতম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48912-84C0-4A56-BD2C-1FA8A2351E8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364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b="0" dirty="0" smtClean="0">
                <a:latin typeface="NikoshBAN" pitchFamily="2" charset="0"/>
                <a:cs typeface="NikoshBAN" pitchFamily="2" charset="0"/>
              </a:rPr>
              <a:t> নং-১০-এই </a:t>
            </a:r>
            <a:r>
              <a:rPr lang="en-US" b="0" dirty="0" err="1" smtClean="0">
                <a:latin typeface="NikoshBAN" pitchFamily="2" charset="0"/>
                <a:cs typeface="NikoshBAN" pitchFamily="2" charset="0"/>
              </a:rPr>
              <a:t>স্লাইডে</a:t>
            </a:r>
            <a:r>
              <a:rPr lang="en-US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বাজারে</a:t>
            </a:r>
            <a:r>
              <a:rPr lang="en-US" sz="1200" b="0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সহজপ্রাপ্যতার</a:t>
            </a:r>
            <a:r>
              <a:rPr lang="en-US" sz="1200" b="0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1200" b="0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1200" b="0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তেলাপিয়া</a:t>
            </a:r>
            <a:r>
              <a:rPr lang="en-US" sz="1200" b="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,</a:t>
            </a:r>
            <a:r>
              <a:rPr lang="en-US" sz="1200" b="0" cap="none" spc="0" dirty="0" smtClean="0">
                <a:ln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cap="none" spc="0" dirty="0" err="1" smtClean="0">
                <a:ln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পাঙ্গাশ</a:t>
            </a:r>
            <a:r>
              <a:rPr lang="en-US" sz="1200" b="0" cap="none" spc="0" dirty="0" smtClean="0">
                <a:ln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cap="none" spc="0" dirty="0" err="1" smtClean="0">
                <a:ln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1200" b="0" cap="none" spc="0" baseline="0" dirty="0" smtClean="0">
                <a:ln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cap="none" spc="0" baseline="0" dirty="0" err="1" smtClean="0">
                <a:ln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1200" b="0" cap="none" spc="0" baseline="0" dirty="0" smtClean="0">
                <a:ln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cap="none" spc="0" baseline="0" dirty="0" err="1" smtClean="0">
                <a:ln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চাষযোগ্য</a:t>
            </a:r>
            <a:r>
              <a:rPr lang="en-US" sz="1200" b="0" cap="none" spc="0" baseline="0" dirty="0" smtClean="0">
                <a:ln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cap="none" spc="0" baseline="0" dirty="0" err="1" smtClean="0">
                <a:ln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মাছের</a:t>
            </a:r>
            <a:r>
              <a:rPr lang="en-US" sz="1200" b="0" cap="none" spc="0" baseline="0" dirty="0" smtClean="0">
                <a:ln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cap="none" spc="0" baseline="0" dirty="0" err="1" smtClean="0">
                <a:ln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তালিকায়</a:t>
            </a:r>
            <a:r>
              <a:rPr lang="en-US" sz="1200" b="0" cap="none" spc="0" baseline="0" dirty="0" smtClean="0">
                <a:ln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cap="none" spc="0" baseline="0" dirty="0" err="1" smtClean="0">
                <a:ln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1200" b="0" cap="none" spc="0" baseline="0" dirty="0" smtClean="0">
                <a:ln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cap="none" spc="0" baseline="0" dirty="0" err="1" smtClean="0">
                <a:ln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1200" b="0" cap="none" spc="0" baseline="0" dirty="0" smtClean="0">
                <a:ln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cap="none" spc="0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পাবদা</a:t>
            </a:r>
            <a:r>
              <a:rPr lang="en-US" sz="1200" b="0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en-US" sz="1200" b="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কৈ</a:t>
            </a:r>
            <a:r>
              <a:rPr lang="en-US" sz="1200" b="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1200" b="0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মাগুর</a:t>
            </a:r>
            <a:r>
              <a:rPr lang="en-US" sz="1200" b="0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en-US" sz="1200" b="0" cap="none" spc="0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cap="none" spc="0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মলা</a:t>
            </a:r>
            <a:r>
              <a:rPr lang="en-US" sz="1200" b="0" cap="none" spc="0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cap="none" spc="0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মাছ।এনিমেশনের</a:t>
            </a:r>
            <a:r>
              <a:rPr lang="en-US" sz="1200" b="0" cap="none" spc="0" baseline="0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cap="none" spc="0" baseline="0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1200" b="0" cap="none" spc="0" baseline="0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cap="none" spc="0" baseline="0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sz="1200" b="0" cap="none" spc="0" baseline="0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cap="none" spc="0" baseline="0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1200" b="0" cap="none" spc="0" baseline="0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1200" b="0" cap="none" spc="0" dirty="0" smtClean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cap="none" spc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cap="none" spc="0" dirty="0" smtClean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cap="none" spc="0" dirty="0" smtClean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cap="none" spc="0" dirty="0" smtClean="0">
              <a:ln/>
              <a:solidFill>
                <a:srgbClr val="002060"/>
              </a:solidFill>
              <a:effectLst/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7ADB7-0799-420B-A022-9E2EFEAB7CD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1328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নং-১১-এই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বিদেশে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রপ্তানিকৃত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মাছের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জাতের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চিংড়ি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মিঠা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গলদা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চিংড়ি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এনিমেশনের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7ADB7-0799-420B-A022-9E2EFEAB7CD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3277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নং-১২-এই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বানিজ্যিকভাবে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বেশ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অঞ্চলে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কাঁকড়া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বিদেশে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রপ্তানি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7ADB7-0799-420B-A022-9E2EFEAB7CD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87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নং-১৩-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7ADB7-0799-420B-A022-9E2EFEAB7CD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0167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নং-১৪-এই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দেশি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মুরগির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খামার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গৃহস্থ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পরিবারে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পালনকৃত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মুরগি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ডিম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মাংস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মুরগির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পৃথক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পৃথক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জাত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এনিমেশনের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7ADB7-0799-420B-A022-9E2EFEAB7CD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0105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নং১৫-এই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হাঁস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হাঁসের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ডিমের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চাষবাদ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7ADB7-0799-420B-A022-9E2EFEAB7CD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5226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নং-১৬-এই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কবুতর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কোয়েল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পাখির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7ADB7-0799-420B-A022-9E2EFEAB7CD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6506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নং-১৭-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ছাগল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ব্লাক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বেঙ্গল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জাত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বৈশিষ্ঠ্য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7ADB7-0799-420B-A022-9E2EFEAB7CD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6892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নং-১৮-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ভেড়া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মাংস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প্রোটিনের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অভাব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মেটায়।এনিমেশনের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7ADB7-0799-420B-A022-9E2EFEAB7CD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195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-১৯-এই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স্লাইডে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দেশি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গরু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বৈশিষ্ঠ্য,দুধেল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জাত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ভারত,নিউজিল্যান্ড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অষ্ট্রেলিয়ার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গরু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থাকে।এনিমেশনের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7ADB7-0799-420B-A022-9E2EFEAB7CD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736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স্লাইড</a:t>
            </a:r>
            <a:r>
              <a:rPr lang="en-US" dirty="0" smtClean="0"/>
              <a:t> </a:t>
            </a:r>
            <a:r>
              <a:rPr lang="en-US" dirty="0" err="1" smtClean="0"/>
              <a:t>নং</a:t>
            </a:r>
            <a:r>
              <a:rPr lang="en-US" baseline="0" dirty="0" smtClean="0"/>
              <a:t> ০২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58040-396B-4F25-A251-C71331419A8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নং-২০-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গৃহপালিত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পশু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মহিষ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দুধ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ঘন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হওয়ায়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দধি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মিষ্টান্ন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থাকে।তা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7ADB7-0799-420B-A022-9E2EFEAB7CD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8885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নং-২১-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গৃহপালিত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পশুর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হাড়,পশম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চামড়া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উৎপাদিত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পণ্য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হয়।এনমেশনের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7ADB7-0799-420B-A022-9E2EFEAB7CD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5009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স্লাইড</a:t>
            </a:r>
            <a:r>
              <a:rPr lang="en-US" dirty="0" smtClean="0"/>
              <a:t> </a:t>
            </a:r>
            <a:r>
              <a:rPr lang="en-US" dirty="0" err="1" smtClean="0"/>
              <a:t>নং</a:t>
            </a:r>
            <a:r>
              <a:rPr lang="en-US" baseline="0" dirty="0" smtClean="0"/>
              <a:t> ২২: </a:t>
            </a:r>
            <a:r>
              <a:rPr lang="en-US" baseline="0" dirty="0" err="1" smtClean="0"/>
              <a:t>দলীয়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</a:t>
            </a:r>
            <a:r>
              <a:rPr lang="en-US" baseline="0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864F5-C7D8-492C-BBE5-6F4CC3014BC9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নং-২৩-মূল্যায়ন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7ADB7-0799-420B-A022-9E2EFEAB7CD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1970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স্লাইড</a:t>
            </a:r>
            <a:r>
              <a:rPr lang="en-US" dirty="0" smtClean="0"/>
              <a:t> নং</a:t>
            </a:r>
            <a:r>
              <a:rPr lang="en-US" baseline="0" dirty="0" smtClean="0"/>
              <a:t>-২৪-বাড়ীর </a:t>
            </a:r>
            <a:r>
              <a:rPr lang="en-US" baseline="0" dirty="0" err="1" smtClean="0"/>
              <a:t>কাজ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A15A2-C052-4609-8654-32EFA8943405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স্লাইড</a:t>
            </a:r>
            <a:r>
              <a:rPr lang="en-US" dirty="0" smtClean="0"/>
              <a:t> </a:t>
            </a:r>
            <a:r>
              <a:rPr lang="en-US" dirty="0" err="1" smtClean="0"/>
              <a:t>নং</a:t>
            </a:r>
            <a:r>
              <a:rPr lang="en-US" baseline="0" smtClean="0"/>
              <a:t> ২৫: </a:t>
            </a:r>
            <a:endParaRPr lang="en-US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864F5-C7D8-492C-BBE5-6F4CC3014BC9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নং-৩-শিক্ষকঃ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উত্তরে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ছবিগুলোর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বেরিয়ে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শিক্ষকঃগৃহপালিত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পশু-পাখি,মৎস্য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থাকি।এ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চাষকে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জান।শিক্ষার্থীদের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উত্তরে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----------।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শিক্ষকঃ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গৃহপালিত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কিছুই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থাকি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প্রাণিজ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উৎপাদন।শিক্ষকঃ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প্রাণীজ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থাকি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কিছুই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-ই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বৈচিত্র্য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এভাবে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আসব-আজকের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কৃষিতে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প্রাণীজ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উৎপাদনের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বৈচিত্র্য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7ADB7-0799-420B-A022-9E2EFEAB7CD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451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নং-৪-পাঠ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ঘোষনা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7ADB7-0799-420B-A022-9E2EFEAB7CD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976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০৫-শিখনফল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864F5-C7D8-492C-BBE5-6F4CC3014BC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নং-৬-এই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নদী,খাল,বিল,হাওর-বাঁওড়ের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এনিমেশনের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7ADB7-0799-420B-A022-9E2EFEAB7CD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9549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নং-৭-এই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স্লাইডে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মিঠা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মাছের৪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বৈচিত্র্য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বাঙালিদের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মাছ।এই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কারণেই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মাছে-ভাতে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বাঙালি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7ADB7-0799-420B-A022-9E2EFEAB7CD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5691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নং-৮-এই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পুকুরসহ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জলাশয়ে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মাছের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সম্পূরক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ফিস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ফিড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নামক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সহায়ক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এনিমেশনের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7ADB7-0799-420B-A022-9E2EFEAB7CD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2455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b="0" dirty="0" smtClean="0">
                <a:latin typeface="NikoshBAN" pitchFamily="2" charset="0"/>
                <a:cs typeface="NikoshBAN" pitchFamily="2" charset="0"/>
              </a:rPr>
              <a:t> নং-৯-এই </a:t>
            </a:r>
            <a:r>
              <a:rPr lang="en-US" b="0" dirty="0" err="1" smtClean="0">
                <a:latin typeface="NikoshBAN" pitchFamily="2" charset="0"/>
                <a:cs typeface="NikoshBAN" pitchFamily="2" charset="0"/>
              </a:rPr>
              <a:t>স্লাইডে</a:t>
            </a:r>
            <a:r>
              <a:rPr lang="en-US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1200" b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1200" b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1200" b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1200" b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রুই,কাতল,মৃগেল</a:t>
            </a:r>
            <a:r>
              <a:rPr lang="en-US" sz="1200" b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মাছের</a:t>
            </a:r>
            <a:r>
              <a:rPr lang="en-US" sz="1200" b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sz="1200" b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1200" b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হতো</a:t>
            </a:r>
            <a:r>
              <a:rPr lang="en-US" sz="1200" b="0" cap="all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cap="all" baseline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1200" b="0" cap="all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cap="all" baseline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sz="1200" b="0" cap="all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cap="all" baseline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1200" b="0" cap="all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1200" b="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7ADB7-0799-420B-A022-9E2EFEAB7CD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86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microsoft.com/office/2007/relationships/hdphoto" Target="../media/hdphoto1.wdp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Relationship Id="rId9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12.jpeg"/><Relationship Id="rId4" Type="http://schemas.openxmlformats.org/officeDocument/2006/relationships/image" Target="../media/image5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67.jpeg"/><Relationship Id="rId7" Type="http://schemas.openxmlformats.org/officeDocument/2006/relationships/image" Target="../media/image7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jpeg"/><Relationship Id="rId5" Type="http://schemas.microsoft.com/office/2007/relationships/hdphoto" Target="../media/hdphoto2.wdp"/><Relationship Id="rId4" Type="http://schemas.openxmlformats.org/officeDocument/2006/relationships/image" Target="../media/image68.jpeg"/><Relationship Id="rId9" Type="http://schemas.openxmlformats.org/officeDocument/2006/relationships/image" Target="../media/image7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Bagerhat contain\My picture\New folder\ai160218n65605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533400"/>
            <a:ext cx="1876425" cy="18288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19878" y="2202359"/>
            <a:ext cx="850425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বিষয়ের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পক্ষ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D:\class six chapter 2\mobile picture gif 30-10-15\natural-15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1" y="2994831"/>
            <a:ext cx="3581399" cy="36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3820618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://sherpurtimes.com/wp-content/uploads/2015/05/mono-sex_946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0124" y="457200"/>
            <a:ext cx="2666450" cy="1994711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bliqueBottomLef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7416" name="Picture 8" descr="http://sesu.alokitobangladesh.com/wp-content/uploads/2014/03/Fish-farming-in-the-countrys-2-600x39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64863" y="457808"/>
            <a:ext cx="2678610" cy="1995827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obliqueBottomLef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7" name="Rectangle 6"/>
          <p:cNvSpPr/>
          <p:nvPr/>
        </p:nvSpPr>
        <p:spPr>
          <a:xfrm>
            <a:off x="3200400" y="743390"/>
            <a:ext cx="240800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বাজারে</a:t>
            </a:r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সহজপ্রাপ্যতার</a:t>
            </a:r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endParaRPr lang="en-US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73548" y="2667000"/>
            <a:ext cx="15648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তেলাপিয়া</a:t>
            </a:r>
            <a:endParaRPr lang="en-U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63651" y="2667000"/>
            <a:ext cx="118974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err="1" smtClean="0">
                <a:ln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পাঙ্গাশ</a:t>
            </a:r>
            <a:endParaRPr lang="en-US" sz="3600" b="1" cap="none" spc="0" dirty="0">
              <a:ln/>
              <a:solidFill>
                <a:srgbClr val="00206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8" descr="http://www.alokitobangladesh.com/assets/images/news_images/2014/08/25/02_9254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4320863"/>
            <a:ext cx="1946690" cy="1647561"/>
          </a:xfrm>
          <a:prstGeom prst="rect">
            <a:avLst/>
          </a:prstGeom>
          <a:noFill/>
          <a:scene3d>
            <a:camera prst="obliqueBottomLeft"/>
            <a:lightRig rig="threePt" dir="t"/>
          </a:scene3d>
          <a:sp3d>
            <a:bevelT w="114300" prst="hardEdge"/>
          </a:sp3d>
        </p:spPr>
      </p:pic>
      <p:sp>
        <p:nvSpPr>
          <p:cNvPr id="11" name="Rectangle 10"/>
          <p:cNvSpPr/>
          <p:nvPr/>
        </p:nvSpPr>
        <p:spPr>
          <a:xfrm>
            <a:off x="873548" y="6197025"/>
            <a:ext cx="94288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পাবদা</a:t>
            </a:r>
            <a:endParaRPr lang="en-US" sz="3200" b="1" cap="none" spc="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68092" y="6170749"/>
            <a:ext cx="5453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কৈ</a:t>
            </a:r>
            <a:endParaRPr lang="en-US" sz="3200" b="1" cap="none" spc="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4" descr="http://2.bp.blogspot.com/_BWRzYJieq-A/S9XFZPdunSI/AAAAAAAAAFU/0haAHsmZMW4/s1600/shing_sm%5B1%5D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4292024"/>
            <a:ext cx="1959472" cy="1689201"/>
          </a:xfrm>
          <a:prstGeom prst="rect">
            <a:avLst/>
          </a:prstGeom>
          <a:noFill/>
          <a:scene3d>
            <a:camera prst="obliqueBottomLeft"/>
            <a:lightRig rig="threePt" dir="t"/>
          </a:scene3d>
          <a:sp3d>
            <a:bevelT w="114300" prst="hardEdge"/>
          </a:sp3d>
        </p:spPr>
      </p:pic>
      <p:sp>
        <p:nvSpPr>
          <p:cNvPr id="15" name="Rectangle 14"/>
          <p:cNvSpPr/>
          <p:nvPr/>
        </p:nvSpPr>
        <p:spPr>
          <a:xfrm>
            <a:off x="4726218" y="6155039"/>
            <a:ext cx="86273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মাগুর</a:t>
            </a:r>
            <a:endParaRPr lang="en-US" sz="32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0" descr="http://dailynotunvor.com/wp-content/uploads/2014/03/%E0%A6%AE%E0%A6%B2%E0%A6%BE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27329" y="4292024"/>
            <a:ext cx="2035671" cy="1689201"/>
          </a:xfrm>
          <a:prstGeom prst="rect">
            <a:avLst/>
          </a:prstGeom>
          <a:noFill/>
          <a:scene3d>
            <a:camera prst="obliqueBottomLeft"/>
            <a:lightRig rig="threePt" dir="t"/>
          </a:scene3d>
          <a:sp3d>
            <a:bevelT w="114300" prst="hardEdge"/>
          </a:sp3d>
        </p:spPr>
      </p:pic>
      <p:sp>
        <p:nvSpPr>
          <p:cNvPr id="17" name="Rectangle 16"/>
          <p:cNvSpPr/>
          <p:nvPr/>
        </p:nvSpPr>
        <p:spPr>
          <a:xfrm>
            <a:off x="7396350" y="6155038"/>
            <a:ext cx="69762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মলা</a:t>
            </a:r>
            <a:endParaRPr lang="en-US" sz="3200" b="1" cap="none" spc="0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636628" y="3330714"/>
            <a:ext cx="376417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চাষযোগ্য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মাছ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648" y="4320863"/>
            <a:ext cx="2162754" cy="1674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3" grpId="0"/>
      <p:bldP spid="15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www.chandpur-barta.com/assets/images/news_images/2015/02/15/images_276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784087"/>
            <a:ext cx="2711486" cy="29332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8922" name="Picture 10" descr="http://www.marketmanila.com/wp-content/uploads/2007/09/4market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784086"/>
            <a:ext cx="2895600" cy="29332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8924" name="Picture 12" descr="http://10.175.165.11/SP141.101.115.9/SDlatimesblogs.latimes.com/Sp.a%2f6a00d8341c630a53ef013487165/Rqae5eb53b-c103-49e4-a363-9cb05f81161d/ID809A335C5D35E225/RV200000/AVSkyController_3.1.2.50020/Br200/CL2-global/EI939923554/Ht240/IP10.42.204.225%3a50216/IQ25/MO15/MT0/NIGPMOCCA-GAZDIST1-SKFCTL3/OC0/OS0/Otjpeg/PB200/PNMedCongestion_2G_Desktop/SI0700060028c450000000000000000000000000000a2acce10000000000000000000000008d657309c07c07ebdceb8d00/SUhttp%3a%2f%2flatimesblogs.latimes.com%2f.a%2f6a00d8341c630a53ef013487165576970c-600wi/Sd736B7966697265/TI939923554/Tr1/Wh400/EUGM7wLSGF88tJViFyCGs9zdJG4Oty.RfEIdSVnkB9iqvRqMmCBVs7KjvkkA9QZYNwZUV2cu3POjZ4JEeb4wK9MQ4PEhMWFxobHh8iIyYnKis%3d/EV48c19a89b6066435b4d101505a778b26/file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77187" y="784086"/>
            <a:ext cx="2986672" cy="29332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2743200" y="76200"/>
            <a:ext cx="347082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কয়েক</a:t>
            </a:r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জাতের</a:t>
            </a:r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চিংড়ি</a:t>
            </a:r>
            <a:endParaRPr 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2" descr="http://www.poriborton.com/assets/news_images/mediam/Chingr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15" y="3861978"/>
            <a:ext cx="3682726" cy="2944041"/>
          </a:xfrm>
          <a:prstGeom prst="rect">
            <a:avLst/>
          </a:prstGeom>
          <a:noFill/>
          <a:scene3d>
            <a:camera prst="obliqueTopRight"/>
            <a:lightRig rig="threePt" dir="t"/>
          </a:scene3d>
          <a:sp3d>
            <a:bevelT w="114300" prst="hardEdge"/>
          </a:sp3d>
        </p:spPr>
      </p:pic>
      <p:sp>
        <p:nvSpPr>
          <p:cNvPr id="11" name="Rectangle 10"/>
          <p:cNvSpPr/>
          <p:nvPr/>
        </p:nvSpPr>
        <p:spPr>
          <a:xfrm>
            <a:off x="4875103" y="5334000"/>
            <a:ext cx="411912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মিঠা</a:t>
            </a:r>
            <a:r>
              <a:rPr lang="en-US" sz="4000" b="1" cap="none" spc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পানিতেও</a:t>
            </a:r>
            <a:r>
              <a:rPr lang="en-US" sz="4000" b="1" cap="none" spc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গলদা</a:t>
            </a:r>
            <a:r>
              <a:rPr lang="en-US" sz="4000" b="1" cap="none" spc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চিংড়ি</a:t>
            </a:r>
            <a:r>
              <a:rPr lang="en-US" sz="4000" b="1" cap="none" spc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sz="4000" b="1" cap="none" spc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b="1" cap="none" spc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হচ্ছে</a:t>
            </a:r>
            <a:endParaRPr lang="en-US" sz="4000" b="1" cap="none" spc="0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3962400" y="5995719"/>
            <a:ext cx="1219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s://www.addressbangladesh.com/images/easyblog_images/914/kakr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447799"/>
            <a:ext cx="2739143" cy="2057401"/>
          </a:xfrm>
          <a:prstGeom prst="rect">
            <a:avLst/>
          </a:prstGeom>
          <a:noFill/>
          <a:scene3d>
            <a:camera prst="obliqueTopRight"/>
            <a:lightRig rig="threePt" dir="t"/>
          </a:scene3d>
          <a:sp3d>
            <a:bevelT prst="slope"/>
          </a:sp3d>
        </p:spPr>
      </p:pic>
      <p:pic>
        <p:nvPicPr>
          <p:cNvPr id="40964" name="Picture 4" descr="http://paimages.prothom-alo.com/contents/cache/images/350x0x1/uploads/media/2015/03/14/891038c2957ffe9380b5a3ebf5527548-6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228804" y="1447799"/>
            <a:ext cx="2762796" cy="2057401"/>
          </a:xfrm>
          <a:prstGeom prst="rect">
            <a:avLst/>
          </a:prstGeom>
          <a:noFill/>
          <a:scene3d>
            <a:camera prst="obliqueTopRight"/>
            <a:lightRig rig="threePt" dir="t"/>
          </a:scene3d>
          <a:sp3d>
            <a:bevelT prst="slope"/>
          </a:sp3d>
        </p:spPr>
      </p:pic>
      <p:pic>
        <p:nvPicPr>
          <p:cNvPr id="40966" name="Picture 6" descr="http://www.coxsbazaralo.com/wp-content/uploads/2015/05/127547_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47657" y="4277711"/>
            <a:ext cx="2739143" cy="2362200"/>
          </a:xfrm>
          <a:prstGeom prst="rect">
            <a:avLst/>
          </a:prstGeom>
          <a:noFill/>
          <a:scene3d>
            <a:camera prst="obliqueTopRight"/>
            <a:lightRig rig="threePt" dir="t"/>
          </a:scene3d>
          <a:sp3d>
            <a:bevelT prst="slope"/>
          </a:sp3d>
        </p:spPr>
      </p:pic>
      <p:sp>
        <p:nvSpPr>
          <p:cNvPr id="6" name="Rectangle 5"/>
          <p:cNvSpPr/>
          <p:nvPr/>
        </p:nvSpPr>
        <p:spPr>
          <a:xfrm>
            <a:off x="3352800" y="206514"/>
            <a:ext cx="270138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err="1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কাঁকড়া</a:t>
            </a:r>
            <a:r>
              <a:rPr lang="en-US" sz="4000" b="1" cap="none" spc="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উৎপাদন</a:t>
            </a:r>
            <a:endParaRPr lang="en-US" sz="4000" b="1" cap="none" spc="0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D:\class six chapter 2\agriculture\8 class\image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52" y="4243552"/>
            <a:ext cx="2800350" cy="23622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3036172" y="2743200"/>
            <a:ext cx="3192632" cy="0"/>
          </a:xfrm>
          <a:prstGeom prst="straightConnector1">
            <a:avLst/>
          </a:prstGeom>
          <a:ln w="57150"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188571" y="5441729"/>
            <a:ext cx="2443987" cy="0"/>
          </a:xfrm>
          <a:prstGeom prst="straightConnector1">
            <a:avLst/>
          </a:prstGeom>
          <a:ln w="57150"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417172" y="4749225"/>
            <a:ext cx="1840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রপ্তানি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24199" y="1314271"/>
            <a:ext cx="2823457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অঞ্চলে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বাণিজ্যিকভাবে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64967" y="838200"/>
            <a:ext cx="2214069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17147" y="2967335"/>
            <a:ext cx="3097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1600" y="2890391"/>
            <a:ext cx="6629400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কৃষিজ</a:t>
            </a:r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ও </a:t>
            </a:r>
            <a:r>
              <a:rPr lang="en-US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কাঁকড়া</a:t>
            </a:r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চাষের</a:t>
            </a:r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29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://shobujbangladesh24.com/images/Livestock/Bogra_pic-28.05-14.jpg"/>
          <p:cNvPicPr>
            <a:picLocks noChangeAspect="1" noChangeArrowheads="1"/>
          </p:cNvPicPr>
          <p:nvPr/>
        </p:nvPicPr>
        <p:blipFill rotWithShape="1">
          <a:blip r:embed="rId3"/>
          <a:srcRect b="7829"/>
          <a:stretch/>
        </p:blipFill>
        <p:spPr bwMode="auto">
          <a:xfrm>
            <a:off x="210207" y="4419600"/>
            <a:ext cx="1999487" cy="152044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19462" name="Picture 6" descr="http://www.breakingnews.com.bd/media/image/news/000/056/928/news_im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29713" y="4433124"/>
            <a:ext cx="1999487" cy="15621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6" name="Rectangle 5"/>
          <p:cNvSpPr/>
          <p:nvPr/>
        </p:nvSpPr>
        <p:spPr>
          <a:xfrm>
            <a:off x="2819400" y="3429000"/>
            <a:ext cx="411522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মুরগির</a:t>
            </a:r>
            <a:r>
              <a:rPr lang="en-US" sz="3200" b="1" cap="none" spc="0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0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পৃথক</a:t>
            </a:r>
            <a:r>
              <a:rPr lang="en-US" sz="3200" b="1" cap="none" spc="0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0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জাত</a:t>
            </a:r>
            <a:r>
              <a:rPr lang="en-US" sz="3200" b="1" cap="none" spc="0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0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3200" b="1" cap="none" spc="0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0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পদ্ধতি</a:t>
            </a:r>
            <a:endParaRPr lang="en-US" sz="3200" b="1" cap="none" spc="0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49045" y="115669"/>
            <a:ext cx="70102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দেশি</a:t>
            </a:r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মুরগির</a:t>
            </a:r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খামার</a:t>
            </a:r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মাংস</a:t>
            </a:r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ডিম</a:t>
            </a:r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উৎপাদন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4" descr="http://www.khamarbd.com/images/July-2014/NJuly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4618" y="1143000"/>
            <a:ext cx="1651982" cy="160536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10" name="Picture 2" descr="http://www.business24bd.com/wp-content/uploads/2013/11/BSS-Image-01-02-11-2013-624x46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1143000"/>
            <a:ext cx="1611057" cy="16002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11" name="Picture 2" descr="http://bdenvironment.com/bangla/wp-content/uploads/2014/07/%E0%A6%A6%E0%A7%87%E0%A6%B6%E0%A6%BF-%E0%A6%AE%E0%A7%81%E0%A6%B0%E0%A6%97%E0%A6%BF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05000" y="1129862"/>
            <a:ext cx="1669577" cy="161127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12" name="Picture 16" descr="https://lh5.googleusercontent.com/-eMJoiAsg05I/VATIIS2VJYI/AAAAAAAALZQ/d1TMddpfm6A/w925-h520-no/r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61234" y="1143000"/>
            <a:ext cx="1654166" cy="16002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cxnSp>
        <p:nvCxnSpPr>
          <p:cNvPr id="3" name="Straight Arrow Connector 2"/>
          <p:cNvCxnSpPr/>
          <p:nvPr/>
        </p:nvCxnSpPr>
        <p:spPr>
          <a:xfrm>
            <a:off x="3696908" y="1966702"/>
            <a:ext cx="1637092" cy="0"/>
          </a:xfrm>
          <a:prstGeom prst="straightConnector1">
            <a:avLst/>
          </a:prstGeom>
          <a:ln w="57150"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917139" y="6172200"/>
            <a:ext cx="10358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ব্রয়লার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941" y="4419600"/>
            <a:ext cx="2280459" cy="1575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81669" y="6172200"/>
            <a:ext cx="9669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লেয়ার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www.amaderbarisal.com/wp-content/uploads/2011/05/duck-abdur-razza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448" y="709593"/>
            <a:ext cx="2019300" cy="148082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43012" name="Picture 4" descr="http://www.bduddokta.com/topics/Posho-Phaki/Khaki_Campbell_Has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774" y="2867955"/>
            <a:ext cx="2019300" cy="14859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43016" name="Picture 8" descr="http://i874.photobucket.com/albums/ab308/shibly555/eggs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3774" y="5105400"/>
            <a:ext cx="2019300" cy="14859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6" name="Rectangle 5"/>
          <p:cNvSpPr/>
          <p:nvPr/>
        </p:nvSpPr>
        <p:spPr>
          <a:xfrm>
            <a:off x="2819400" y="0"/>
            <a:ext cx="298351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হাঁস</a:t>
            </a:r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হাঁসের</a:t>
            </a:r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ডি</a:t>
            </a:r>
            <a:r>
              <a:rPr lang="en-US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3774" y="4393269"/>
            <a:ext cx="20922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খাকি</a:t>
            </a:r>
            <a:r>
              <a:rPr lang="en-US" sz="3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ক্যাম্বেল</a:t>
            </a:r>
            <a:endParaRPr lang="en-US" sz="3600" b="1" cap="none" spc="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2466013" y="1438364"/>
            <a:ext cx="2563187" cy="11639"/>
          </a:xfrm>
          <a:prstGeom prst="straightConnector1">
            <a:avLst/>
          </a:prstGeom>
          <a:ln w="57150">
            <a:solidFill>
              <a:srgbClr val="C00000"/>
            </a:solidFill>
            <a:prstDash val="sysDash"/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181600" y="838200"/>
            <a:ext cx="350520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হাঁস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চাষের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হাওর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বাঁওড়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বিল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ছাড়াও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পুকুরের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ডোবা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যেখানে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2466013" y="3546290"/>
            <a:ext cx="2563187" cy="11639"/>
          </a:xfrm>
          <a:prstGeom prst="straightConnector1">
            <a:avLst/>
          </a:prstGeom>
          <a:ln w="57150">
            <a:solidFill>
              <a:srgbClr val="C00000"/>
            </a:solidFill>
            <a:prstDash val="sysDash"/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257800" y="3207603"/>
            <a:ext cx="35052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জাতের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হাঁস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চাষের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খাকি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ক্যাম্বেল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অন্যতম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15607" y="5341203"/>
            <a:ext cx="35052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খাকি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ক্যাম্বেল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হাঁস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ডিম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উৎপাদনের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খুবই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জনপ্রিয়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2514600" y="5791200"/>
            <a:ext cx="2667000" cy="1"/>
          </a:xfrm>
          <a:prstGeom prst="straightConnector1">
            <a:avLst/>
          </a:prstGeom>
          <a:ln w="57150">
            <a:solidFill>
              <a:srgbClr val="C00000"/>
            </a:solidFill>
            <a:prstDash val="sysDash"/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238500" y="838200"/>
            <a:ext cx="102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হাঁস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চাষ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5" grpId="0" animBg="1"/>
      <p:bldP spid="14" grpId="0" animBg="1"/>
      <p:bldP spid="15" grpId="0" animBg="1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40" name="Picture 8" descr="https://encrypted-tbn3.gstatic.com/images?q=tbn:ANd9GcTHtfJSJMynGazAqCI3pzH2idWf3oxgM7TtIU3W-JPYNbXXnrb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3962400"/>
            <a:ext cx="3658994" cy="2667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5" name="Rectangle 4"/>
          <p:cNvSpPr/>
          <p:nvPr/>
        </p:nvSpPr>
        <p:spPr>
          <a:xfrm>
            <a:off x="3352800" y="228600"/>
            <a:ext cx="19271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পাখি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পালন</a:t>
            </a:r>
            <a:endParaRPr lang="en-US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410" name="Picture 2" descr="D:\agriculture\class 6\kp_Kabuto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962400"/>
            <a:ext cx="3657600" cy="2667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17411" name="Picture 3" descr="D:\agriculture\class 6\file (19)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914400"/>
            <a:ext cx="3657600" cy="2667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17413" name="Picture 5" descr="http://1.bp.blogspot.com/_uKwMdm1j91w/TF0GItqbPqI/AAAAAAAAEFA/UcyOdNfWZOY/s1600/17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05400" y="914400"/>
            <a:ext cx="3657600" cy="2667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http://shomoyerchokh.com/wp-content/uploads/2014/02/20699_0.jpg"/>
          <p:cNvPicPr>
            <a:picLocks noChangeAspect="1" noChangeArrowheads="1"/>
          </p:cNvPicPr>
          <p:nvPr/>
        </p:nvPicPr>
        <p:blipFill rotWithShape="1">
          <a:blip r:embed="rId3"/>
          <a:srcRect b="10846"/>
          <a:stretch/>
        </p:blipFill>
        <p:spPr bwMode="auto">
          <a:xfrm>
            <a:off x="3171349" y="2901580"/>
            <a:ext cx="2315051" cy="1828799"/>
          </a:xfrm>
          <a:prstGeom prst="rect">
            <a:avLst/>
          </a:prstGeom>
          <a:noFill/>
          <a:scene3d>
            <a:camera prst="obliqueBottomRight"/>
            <a:lightRig rig="threePt" dir="t"/>
          </a:scene3d>
          <a:sp3d>
            <a:bevelT w="114300" prst="hardEdge"/>
          </a:sp3d>
        </p:spPr>
      </p:pic>
      <p:pic>
        <p:nvPicPr>
          <p:cNvPr id="45062" name="Picture 6" descr="http://s3.amazonaws.com/somewherein/assets/images/alam1988_1284985624_1-chash_himaito-bije-blac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63937" y="762000"/>
            <a:ext cx="2299063" cy="1828800"/>
          </a:xfrm>
          <a:prstGeom prst="rect">
            <a:avLst/>
          </a:prstGeom>
          <a:noFill/>
          <a:scene3d>
            <a:camera prst="obliqueBottomRight"/>
            <a:lightRig rig="threePt" dir="t"/>
          </a:scene3d>
          <a:sp3d>
            <a:bevelT w="114300" prst="hardEdge"/>
          </a:sp3d>
        </p:spPr>
      </p:pic>
      <p:pic>
        <p:nvPicPr>
          <p:cNvPr id="45066" name="Picture 10" descr="http://cdn4.thedhakatimes.com/wp-content/uploads/2012/08/Mit-9-300x22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4883426"/>
            <a:ext cx="1600200" cy="16697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3434724" y="0"/>
            <a:ext cx="202812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ছাগল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পালন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 rot="19469553">
            <a:off x="4278108" y="1640260"/>
            <a:ext cx="17091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ব্ল্যাক</a:t>
            </a:r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বেঙ্গল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2938366"/>
            <a:ext cx="2133600" cy="12003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মাংস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চামড়ার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জন্যই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ছাগল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2246510" y="1676400"/>
            <a:ext cx="924839" cy="2139579"/>
          </a:xfrm>
          <a:prstGeom prst="straightConnector1">
            <a:avLst/>
          </a:prstGeom>
          <a:ln w="57150">
            <a:prstDash val="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2113855" y="3962400"/>
            <a:ext cx="1057494" cy="1606826"/>
          </a:xfrm>
          <a:prstGeom prst="straightConnector1">
            <a:avLst/>
          </a:prstGeom>
          <a:ln w="57150">
            <a:prstDash val="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45060" idx="0"/>
          </p:cNvCxnSpPr>
          <p:nvPr/>
        </p:nvCxnSpPr>
        <p:spPr>
          <a:xfrm flipV="1">
            <a:off x="4328875" y="1458414"/>
            <a:ext cx="2135062" cy="1443166"/>
          </a:xfrm>
          <a:prstGeom prst="straightConnector1">
            <a:avLst/>
          </a:prstGeom>
          <a:ln w="57150">
            <a:prstDash val="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241868" y="3828871"/>
            <a:ext cx="274320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ব্লাক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বেঙ্গল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ছাগল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মাঝারি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আকার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শান্ত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স্বভাবের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মাংস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সুস্বাদু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5" name="Straight Arrow Connector 24"/>
          <p:cNvCxnSpPr>
            <a:endCxn id="20" idx="0"/>
          </p:cNvCxnSpPr>
          <p:nvPr/>
        </p:nvCxnSpPr>
        <p:spPr>
          <a:xfrm>
            <a:off x="7613467" y="2676340"/>
            <a:ext cx="1" cy="1152531"/>
          </a:xfrm>
          <a:prstGeom prst="straightConnector1">
            <a:avLst/>
          </a:prstGeom>
          <a:ln w="57150">
            <a:prstDash val="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79" y="152400"/>
            <a:ext cx="2609850" cy="160766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bdkrishinews.com/wp-content/uploads/2014/07/saleha-begu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914401"/>
            <a:ext cx="2971800" cy="243416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17412" name="Picture 4" descr="http://1.bp.blogspot.com/-eK8os_zElG0/Uuz-Ntwb1QI/AAAAAAAAC0Q/joWlmY4o_E0/s1600/Image-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914400"/>
            <a:ext cx="2971800" cy="241915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17414" name="Picture 6" descr="http://www.arthosuchak.com/wp-content/uploads/2014/02/mutton_meat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3600" y="3989989"/>
            <a:ext cx="2971800" cy="246662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5" name="Rectangle 4"/>
          <p:cNvSpPr/>
          <p:nvPr/>
        </p:nvSpPr>
        <p:spPr>
          <a:xfrm>
            <a:off x="3587126" y="1273314"/>
            <a:ext cx="197682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ভেড়া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পালন</a:t>
            </a:r>
            <a:endParaRPr lang="en-US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rot="1395743">
            <a:off x="3603075" y="3097275"/>
            <a:ext cx="1636618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ভেড়ার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মাংস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প্রোটিনের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অভাব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মেটায়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505200" y="2108212"/>
            <a:ext cx="2286000" cy="23272"/>
          </a:xfrm>
          <a:prstGeom prst="straightConnector1">
            <a:avLst/>
          </a:prstGeom>
          <a:ln w="57150">
            <a:prstDash val="sys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1790700" y="3348567"/>
            <a:ext cx="4000500" cy="1756834"/>
          </a:xfrm>
          <a:prstGeom prst="straightConnector1">
            <a:avLst/>
          </a:prstGeom>
          <a:ln w="57150">
            <a:prstDash val="sys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AutoShape 2" descr="http://ajkerkhabor.com/bd/wp-content/uploads/2015/04/austherd-brahman.jpg"/>
          <p:cNvSpPr>
            <a:spLocks noChangeAspect="1" noChangeArrowheads="1"/>
          </p:cNvSpPr>
          <p:nvPr/>
        </p:nvSpPr>
        <p:spPr bwMode="auto">
          <a:xfrm>
            <a:off x="155575" y="-2773363"/>
            <a:ext cx="7715250" cy="5791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08" name="AutoShape 4" descr="http://ajkerkhabor.com/bd/wp-content/uploads/2015/04/austherd-brahman.jpg"/>
          <p:cNvSpPr>
            <a:spLocks noChangeAspect="1" noChangeArrowheads="1"/>
          </p:cNvSpPr>
          <p:nvPr/>
        </p:nvSpPr>
        <p:spPr bwMode="auto">
          <a:xfrm>
            <a:off x="155575" y="-2773363"/>
            <a:ext cx="7715250" cy="5791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10" name="AutoShape 6" descr="http://ajkerkhabor.com/bd/wp-content/uploads/2015/04/austherd-brahman.jpg"/>
          <p:cNvSpPr>
            <a:spLocks noChangeAspect="1" noChangeArrowheads="1"/>
          </p:cNvSpPr>
          <p:nvPr/>
        </p:nvSpPr>
        <p:spPr bwMode="auto">
          <a:xfrm>
            <a:off x="155575" y="-1790700"/>
            <a:ext cx="49911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7112" name="Picture 8" descr="http://www.priyo.com/files/story/201503/cow-slaught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5679" y="4599654"/>
            <a:ext cx="1887921" cy="175945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47116" name="Picture 12" descr="http://www.priyo.com/files/story/201310/1302667672771_ORIGINAL_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4599654"/>
            <a:ext cx="1752600" cy="180114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47118" name="Picture 14" descr="https://encrypted-tbn1.gstatic.com/images?q=tbn:ANd9GcSTlyPka2we9VAYiz6xaDLXvT2o1HJaGhmPzMppbcCkXSRwvo9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4599654"/>
            <a:ext cx="1708143" cy="180114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47119" name="Picture 15" descr="D:\agriculture\class 6\Image.JPG"/>
          <p:cNvPicPr>
            <a:picLocks noChangeAspect="1" noChangeArrowheads="1"/>
          </p:cNvPicPr>
          <p:nvPr/>
        </p:nvPicPr>
        <p:blipFill rotWithShape="1">
          <a:blip r:embed="rId6"/>
          <a:srcRect b="10612"/>
          <a:stretch/>
        </p:blipFill>
        <p:spPr bwMode="auto">
          <a:xfrm>
            <a:off x="228600" y="838200"/>
            <a:ext cx="2470143" cy="24384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11" name="Rectangle 10"/>
          <p:cNvSpPr/>
          <p:nvPr/>
        </p:nvSpPr>
        <p:spPr>
          <a:xfrm>
            <a:off x="1286583" y="54114"/>
            <a:ext cx="622157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দেশি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গরু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দুধেল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গরু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29199" y="990600"/>
            <a:ext cx="2590801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দেশি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গরু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আকারে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286000" y="5479382"/>
            <a:ext cx="2438400" cy="20845"/>
          </a:xfrm>
          <a:prstGeom prst="straightConnector1">
            <a:avLst/>
          </a:prstGeom>
          <a:ln w="57150">
            <a:prstDash val="dash"/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286000" y="3733800"/>
            <a:ext cx="2209800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ভারত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নিউজিল্যান্ড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ও 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অষ্ট্রেলিয়ার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গরু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দুধের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এদেশে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9200" y="2667000"/>
            <a:ext cx="25908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সভ্যতার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গোড়া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29199" y="1708846"/>
            <a:ext cx="2590801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রোগ-বালাই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কম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827173" y="1143000"/>
            <a:ext cx="2125827" cy="392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837683" y="2051947"/>
            <a:ext cx="2125827" cy="392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2827172" y="2978622"/>
            <a:ext cx="2125827" cy="392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09600" y="3352800"/>
            <a:ext cx="13724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দেশি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গরু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7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47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 animBg="1"/>
      <p:bldP spid="9" grpId="0" animBg="1"/>
      <p:bldP spid="10" grpId="0" animBg="1"/>
      <p:bldP spid="12" grpId="0" animBg="1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5105400" y="4724400"/>
            <a:ext cx="4038600" cy="16764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shaikhmasudurrahman@gmail.com</a:t>
            </a:r>
            <a:endParaRPr lang="en-US" sz="2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38200" y="0"/>
            <a:ext cx="3352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পরিচয়</a:t>
            </a:r>
            <a:endParaRPr lang="en-US" sz="54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" y="2667000"/>
            <a:ext cx="495300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শেখ-মাসুদুর</a:t>
            </a:r>
            <a:r>
              <a:rPr lang="en-US" sz="48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রহমান</a:t>
            </a:r>
            <a:endParaRPr lang="bn-BD" sz="4800" b="1" cap="none" spc="0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নওয়াপাড়া</a:t>
            </a:r>
            <a:r>
              <a:rPr lang="en-US" sz="48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ইয়াকুব</a:t>
            </a:r>
            <a:r>
              <a:rPr lang="en-US" sz="48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48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48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হাইস্কুল</a:t>
            </a:r>
            <a:r>
              <a:rPr lang="en-US" sz="48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BD" sz="48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বাগেরহা</a:t>
            </a:r>
            <a:r>
              <a:rPr lang="en-US" sz="48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ট।</a:t>
            </a:r>
            <a:endParaRPr lang="en-US" sz="48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8600" y="838200"/>
            <a:ext cx="44196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সপ্তম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r>
              <a:rPr lang="en-US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BD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কৃষিশিক্ষা</a:t>
            </a:r>
          </a:p>
          <a:p>
            <a:pPr algn="ctr"/>
            <a:r>
              <a:rPr lang="bn-BD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BD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১ম</a:t>
            </a:r>
            <a:r>
              <a:rPr lang="en-US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(পাঠ</a:t>
            </a:r>
            <a:r>
              <a:rPr lang="en-US" sz="3600" b="1" cap="none" spc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-7</a:t>
            </a:r>
            <a:r>
              <a:rPr lang="bn-BD" sz="3600" b="1" cap="none" spc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bn-BD" sz="3600" b="1" cap="none" spc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BD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৫০মিনিট</a:t>
            </a:r>
            <a:endParaRPr lang="en-US" sz="36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562600" y="4876800"/>
            <a:ext cx="28956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০১৭১২-১৭৫৬৪২</a:t>
            </a:r>
            <a:endParaRPr lang="en-US" sz="3200" b="1" cap="none" spc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7" descr="C:\Users\HERA COMPUTER\Desktop\2016080100153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322" y="461665"/>
            <a:ext cx="3477438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/>
      <p:bldP spid="15" grpId="0"/>
      <p:bldP spid="16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khamarbd.com/images/August-2014/AUGN14-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577301"/>
            <a:ext cx="2699657" cy="237569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48132" name="Picture 4" descr="https://mursalin71.files.wordpress.com/2013/10/download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158343" y="990600"/>
            <a:ext cx="2242457" cy="196215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48134" name="Picture 6" descr="http://photos.bdnews24.com/bangla-media/2014/07/22/1.jpg2/ALTERNATES/w620/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29399" y="990600"/>
            <a:ext cx="2242458" cy="196215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5" name="Picture 12" descr="http://zamanhomeo.com/blog/wp-content/uploads/2014/02/Cows-Milk-400x299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670286" y="4667249"/>
            <a:ext cx="2201571" cy="196215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6" name="Picture 10" descr="http://www.dhakatimes24.com/assets/images/news_images/2015/03/31/beef_60172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158343" y="4648200"/>
            <a:ext cx="2242458" cy="196215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9" name="Rectangle 8"/>
          <p:cNvSpPr/>
          <p:nvPr/>
        </p:nvSpPr>
        <p:spPr>
          <a:xfrm>
            <a:off x="1219200" y="54114"/>
            <a:ext cx="674415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গৃহপালিত</a:t>
            </a:r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পশু</a:t>
            </a:r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মহিষ</a:t>
            </a:r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উৎপাদিত</a:t>
            </a:r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খাদ্য</a:t>
            </a:r>
            <a:endParaRPr lang="en-US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2928259" y="1971675"/>
            <a:ext cx="1110342" cy="1793475"/>
          </a:xfrm>
          <a:prstGeom prst="straightConnector1">
            <a:avLst/>
          </a:prstGeom>
          <a:ln w="57150">
            <a:prstDash val="sysDash"/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2928259" y="3657600"/>
            <a:ext cx="1110342" cy="1676400"/>
          </a:xfrm>
          <a:prstGeom prst="straightConnector1">
            <a:avLst/>
          </a:prstGeom>
          <a:ln w="57150">
            <a:prstDash val="sysDash"/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158343" y="3352800"/>
            <a:ext cx="3612728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মহিষের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দুধ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ঘন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হওয়ায়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দধি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মিষ্টান্ন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শিল্পে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2400" y="5297269"/>
            <a:ext cx="31325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গৃহপালিত</a:t>
            </a:r>
            <a:r>
              <a:rPr 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পশু</a:t>
            </a:r>
            <a:r>
              <a:rPr 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মহিষ</a:t>
            </a:r>
            <a:r>
              <a:rPr 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 animBg="1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http://shoot7.tripod.com/mad/win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914400"/>
            <a:ext cx="3995055" cy="27432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49158" name="Picture 6" descr="http://3.bp.blogspot.com/-HWcO9IEN7Oo/U5n7fwFNnhI/AAAAAAAANLA/shaD6YUf_O4/s1600/IMG_1704+kop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59106" y="914400"/>
            <a:ext cx="4003894" cy="27432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49160" name="Picture 8" descr="https://speakupforthevoiceless.files.wordpress.com/2013/02/ivory66.jpg?w=59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3962399"/>
            <a:ext cx="3962400" cy="274320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8" name="Rectangle 7"/>
          <p:cNvSpPr/>
          <p:nvPr/>
        </p:nvSpPr>
        <p:spPr>
          <a:xfrm>
            <a:off x="533400" y="130314"/>
            <a:ext cx="742863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গৃহপালিত</a:t>
            </a:r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পশুর</a:t>
            </a:r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জিনিস</a:t>
            </a:r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পণ্য</a:t>
            </a:r>
            <a:endParaRPr lang="en-US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2" descr="http://islam.priyo.com/files/image/201410/camraaa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00600" y="3938451"/>
            <a:ext cx="3962400" cy="276714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0" y="228600"/>
            <a:ext cx="247696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5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0" y="2590800"/>
            <a:ext cx="7956310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প্রাণিজ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উৎপাদনের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উদাহরণসহ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আলোচনার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লিপিবদ্ধ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57600" y="0"/>
            <a:ext cx="18293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066800"/>
            <a:ext cx="705513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হাঁস</a:t>
            </a:r>
            <a:r>
              <a:rPr lang="en-US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ডিম</a:t>
            </a:r>
            <a:r>
              <a:rPr lang="en-US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উৎপাদনের</a:t>
            </a:r>
            <a:r>
              <a:rPr lang="en-US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জনপ্রিয়</a:t>
            </a:r>
            <a:r>
              <a:rPr lang="en-US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2111514"/>
            <a:ext cx="586891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b="1" cap="none" spc="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ভেড়ার</a:t>
            </a:r>
            <a:r>
              <a:rPr lang="en-US" sz="4000" b="1" cap="none" spc="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লোম</a:t>
            </a:r>
            <a:r>
              <a:rPr lang="en-US" sz="4000" b="1" cap="none" spc="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b="1" cap="none" spc="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cap="none" spc="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000" b="1" cap="none" spc="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cap="none" spc="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000" b="1" cap="none" spc="0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3096161"/>
            <a:ext cx="85344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000" b="1" cap="none" spc="0" dirty="0" err="1" smtClean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বিদেশে</a:t>
            </a:r>
            <a:r>
              <a:rPr lang="en-US" sz="4000" b="1" cap="none" spc="0" dirty="0" smtClean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রপ্তানি</a:t>
            </a:r>
            <a:r>
              <a:rPr lang="en-US" sz="4000" b="1" cap="none" spc="0" dirty="0" smtClean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cap="none" spc="0" dirty="0" smtClean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প্রচুর</a:t>
            </a:r>
            <a:r>
              <a:rPr lang="en-US" sz="4000" b="1" cap="none" spc="0" dirty="0" smtClean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বৈদেশিক</a:t>
            </a:r>
            <a:r>
              <a:rPr lang="en-US" sz="4000" b="1" cap="none" spc="0" dirty="0" smtClean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4000" b="1" cap="none" spc="0" dirty="0" smtClean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অর্জিত</a:t>
            </a:r>
            <a:r>
              <a:rPr lang="en-US" sz="4000" b="1" cap="none" spc="0" dirty="0" smtClean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cap="none" spc="0" dirty="0" smtClean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cap="none" spc="0" dirty="0" smtClean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b="1" cap="none" spc="0" dirty="0" smtClean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000" b="1" cap="none" spc="0" dirty="0">
              <a:ln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" y="4696361"/>
            <a:ext cx="85344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40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গৃহপালিত</a:t>
            </a:r>
            <a:r>
              <a:rPr lang="en-US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জাতের</a:t>
            </a:r>
            <a:r>
              <a:rPr lang="en-US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ছাগল</a:t>
            </a:r>
            <a:r>
              <a:rPr lang="en-US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জনপ্রিয়</a:t>
            </a:r>
            <a:r>
              <a:rPr lang="en-US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9400" y="533400"/>
            <a:ext cx="26484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5400" b="1" cap="none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cap="none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2286000"/>
            <a:ext cx="76962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i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4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i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বাড়ীতে</a:t>
            </a:r>
            <a:r>
              <a:rPr lang="en-US" sz="44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i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i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i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44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i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sz="44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i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i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i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44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i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i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i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সেগুলোর</a:t>
            </a:r>
            <a:r>
              <a:rPr lang="en-US" sz="44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i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4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i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44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i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4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i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148233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class six chapter 2\agriculture\image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65"/>
          <a:stretch/>
        </p:blipFill>
        <p:spPr bwMode="auto">
          <a:xfrm>
            <a:off x="152400" y="457200"/>
            <a:ext cx="2001089" cy="150426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class six chapter 2\agriculture\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55" y="4840853"/>
            <a:ext cx="2001089" cy="147556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class six chapter 2\agriculture\8 class\image_11561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295" y="2800350"/>
            <a:ext cx="2005505" cy="148853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class six chapter 2\agriculture\8 class\PR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55" y="2819400"/>
            <a:ext cx="2001089" cy="150426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class six chapter 2\agriculture\8 class\vt6ablrh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295" y="495629"/>
            <a:ext cx="2005505" cy="147556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class six chapter 2\agriculture\class 6\file (14).jpe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295" y="4890266"/>
            <a:ext cx="2005505" cy="146148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:\class six chapter 2\agriculture\class seven\not-before-cooking-600x39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377" y="457200"/>
            <a:ext cx="1998881" cy="147556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://cdn4.thedhakatimes.com/wp-content/uploads/2012/08/Mit-9-300x224.jpg"/>
          <p:cNvPicPr>
            <a:picLocks noChangeAspect="1" noChangeArrowheads="1"/>
          </p:cNvPicPr>
          <p:nvPr/>
        </p:nvPicPr>
        <p:blipFill rotWithShape="1">
          <a:blip r:embed="rId10"/>
          <a:srcRect l="40454"/>
          <a:stretch/>
        </p:blipFill>
        <p:spPr bwMode="auto">
          <a:xfrm>
            <a:off x="3336377" y="2746428"/>
            <a:ext cx="1998881" cy="1565588"/>
          </a:xfrm>
          <a:prstGeom prst="rect">
            <a:avLst/>
          </a:prstGeom>
          <a:noFill/>
          <a:scene3d>
            <a:camera prst="obliqueBottomRight"/>
            <a:lightRig rig="threePt" dir="t"/>
          </a:scene3d>
          <a:sp3d>
            <a:bevelT w="114300" prst="hardEdge"/>
          </a:sp3d>
        </p:spPr>
      </p:pic>
      <p:sp>
        <p:nvSpPr>
          <p:cNvPr id="3" name="TextBox 2"/>
          <p:cNvSpPr txBox="1"/>
          <p:nvPr/>
        </p:nvSpPr>
        <p:spPr>
          <a:xfrm>
            <a:off x="304801" y="20574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চিংড়ি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69922" y="4565289"/>
            <a:ext cx="2005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38199" y="4401037"/>
            <a:ext cx="1210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প্রাণির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মাংস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flipV="1">
            <a:off x="3336377" y="5025518"/>
            <a:ext cx="1974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6438" y="4380623"/>
            <a:ext cx="941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মৎস্য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31002" y="2062244"/>
            <a:ext cx="1308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মুরগি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38199" y="2057400"/>
            <a:ext cx="1210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মুরগির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মাংস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11203" y="4360149"/>
            <a:ext cx="1161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গাভী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পালন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8848" y="6433385"/>
            <a:ext cx="2005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মৎস্য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48400" y="6433385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ছাগল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পালন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51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6" grpId="0"/>
      <p:bldP spid="17" grpId="0"/>
      <p:bldP spid="18" grpId="0"/>
      <p:bldP spid="4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914400"/>
            <a:ext cx="281940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1200" y="3048000"/>
            <a:ext cx="55626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কৃষিতে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প্রাণীজ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উৎপাদনের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বৈচিত্র্য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576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81400" y="152400"/>
            <a:ext cx="162576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447800"/>
            <a:ext cx="784381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প্রাণিজ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উৎপাদনের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6556" y="2286000"/>
            <a:ext cx="892744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কৃষিজ</a:t>
            </a:r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নামের</a:t>
            </a:r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5870" y="3149025"/>
            <a:ext cx="793678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কৃষিতে</a:t>
            </a:r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প্রাণিজ</a:t>
            </a:r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উৎপাদনের</a:t>
            </a:r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বৈচিত্র্য</a:t>
            </a:r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1800" y="884114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thedailystar.net/sites/default/files/upload-2014/gallery/image/arts/fish-egg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914400"/>
            <a:ext cx="2743199" cy="2068794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  <a:sp3d>
            <a:bevelT w="114300" prst="hardEdge"/>
          </a:sp3d>
        </p:spPr>
      </p:pic>
      <p:pic>
        <p:nvPicPr>
          <p:cNvPr id="16388" name="Picture 4" descr="http://4.bp.blogspot.com/_j-FuuSg5ZDI/TPY7Lfr-1cI/AAAAAAAAABw/z05yrQIlX_E/s1600/f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" y="914400"/>
            <a:ext cx="2769079" cy="2099768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  <a:sp3d>
            <a:bevelT w="114300" prst="hardEdge"/>
          </a:sp3d>
        </p:spPr>
      </p:pic>
      <p:sp>
        <p:nvSpPr>
          <p:cNvPr id="16390" name="AutoShape 6" descr="http://dhakatimes.com.bd/wp-content/uploads/2014/03/bangladesh1-600x425.jpg"/>
          <p:cNvSpPr>
            <a:spLocks noChangeAspect="1" noChangeArrowheads="1"/>
          </p:cNvSpPr>
          <p:nvPr/>
        </p:nvSpPr>
        <p:spPr bwMode="auto">
          <a:xfrm>
            <a:off x="155575" y="-1790700"/>
            <a:ext cx="52863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AutoShape 8" descr="http://dhakatimes.com.bd/wp-content/uploads/2014/03/bangladesh1-600x425.jpg"/>
          <p:cNvSpPr>
            <a:spLocks noChangeAspect="1" noChangeArrowheads="1"/>
          </p:cNvSpPr>
          <p:nvPr/>
        </p:nvSpPr>
        <p:spPr bwMode="auto">
          <a:xfrm>
            <a:off x="155575" y="-1790700"/>
            <a:ext cx="52863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4" name="AutoShape 10" descr="http://dhakatimes.com.bd/wp-content/uploads/2014/03/bangladesh1-600x425.jpg"/>
          <p:cNvSpPr>
            <a:spLocks noChangeAspect="1" noChangeArrowheads="1"/>
          </p:cNvSpPr>
          <p:nvPr/>
        </p:nvSpPr>
        <p:spPr bwMode="auto">
          <a:xfrm>
            <a:off x="155575" y="-1790700"/>
            <a:ext cx="52863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6" name="AutoShape 12" descr="http://dhakatimes.com.bd/wp-content/uploads/2014/03/bangladesh1-600x42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8" name="AutoShape 14" descr="http://dhakatimes.com.bd/wp-content/uploads/2014/03/bangladesh1-600x42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400" name="Picture 16" descr="http://paimages.prothom-alo.com/contents/cache/images/800x500x1/uploads/media/2013/07/28/51f4f4addd96e-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3962400"/>
            <a:ext cx="2743200" cy="2068795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  <a:sp3d>
            <a:bevelT w="114300" prst="hardEdge"/>
          </a:sp3d>
        </p:spPr>
      </p:pic>
      <p:pic>
        <p:nvPicPr>
          <p:cNvPr id="16402" name="Picture 18" descr="http://paimages.prothom-alo.com/contents/cache/images/800x500x1/uploads/media/2014/10/27/045ff22aada49a6c83ad4fadae7d9339-11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48400" y="914400"/>
            <a:ext cx="2743200" cy="2068795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  <a:sp3d>
            <a:bevelT w="114300" prst="hardEdge"/>
          </a:sp3d>
        </p:spPr>
      </p:pic>
      <p:pic>
        <p:nvPicPr>
          <p:cNvPr id="11" name="Picture 6" descr="https://www.teachers.gov.bd/sites/default/files/styles/large/public/photo/Sh16.jpg?itok=kzKNXOfx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76600" y="3962400"/>
            <a:ext cx="2743200" cy="2057400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  <a:sp3d>
            <a:bevelT w="114300" prst="hardEdge"/>
          </a:sp3d>
        </p:spPr>
      </p:pic>
      <p:pic>
        <p:nvPicPr>
          <p:cNvPr id="12" name="Picture 8" descr="http://www.jamunanews24.com/2014/12/19/1418995768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48400" y="3962400"/>
            <a:ext cx="2743200" cy="2031332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  <a:sp3d>
            <a:bevelT w="114300" prst="hardEdge"/>
          </a:sp3d>
        </p:spPr>
      </p:pic>
      <p:sp>
        <p:nvSpPr>
          <p:cNvPr id="13" name="Rectangle 12"/>
          <p:cNvSpPr/>
          <p:nvPr/>
        </p:nvSpPr>
        <p:spPr>
          <a:xfrm>
            <a:off x="635569" y="76200"/>
            <a:ext cx="775244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খাল</a:t>
            </a: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বিল</a:t>
            </a: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হাওর-বাঁওড়ের</a:t>
            </a: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sharenews24.com/admin/images_laibrary/shrink%20.%20golda%20chingr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685800"/>
            <a:ext cx="3276600" cy="2457450"/>
          </a:xfrm>
          <a:prstGeom prst="rect">
            <a:avLst/>
          </a:prstGeom>
          <a:noFill/>
          <a:scene3d>
            <a:camera prst="perspectiveLeft"/>
            <a:lightRig rig="threePt" dir="t"/>
          </a:scene3d>
          <a:sp3d>
            <a:bevelT w="114300" prst="hardEdge"/>
          </a:sp3d>
        </p:spPr>
      </p:pic>
      <p:pic>
        <p:nvPicPr>
          <p:cNvPr id="30724" name="Picture 4" descr="http://janatarnews24.com/upload/2014/05/24/hr3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75444" y="683315"/>
            <a:ext cx="3287556" cy="2421834"/>
          </a:xfrm>
          <a:prstGeom prst="rect">
            <a:avLst/>
          </a:prstGeom>
          <a:noFill/>
          <a:scene3d>
            <a:camera prst="perspectiveLeft"/>
            <a:lightRig rig="threePt" dir="t"/>
          </a:scene3d>
          <a:sp3d>
            <a:bevelT w="114300" prst="hardEdge"/>
          </a:sp3d>
        </p:spPr>
      </p:pic>
      <p:pic>
        <p:nvPicPr>
          <p:cNvPr id="30726" name="Picture 6" descr="http://www.shodalap.org/wp-content/uploads/2012/06/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3436942"/>
            <a:ext cx="3276600" cy="2571283"/>
          </a:xfrm>
          <a:prstGeom prst="rect">
            <a:avLst/>
          </a:prstGeom>
          <a:noFill/>
          <a:scene3d>
            <a:camera prst="perspectiveLeft"/>
            <a:lightRig rig="threePt" dir="t"/>
          </a:scene3d>
          <a:sp3d>
            <a:bevelT w="114300" prst="hardEdge"/>
          </a:sp3d>
        </p:spPr>
      </p:pic>
      <p:sp>
        <p:nvSpPr>
          <p:cNvPr id="5" name="Rectangle 4"/>
          <p:cNvSpPr/>
          <p:nvPr/>
        </p:nvSpPr>
        <p:spPr>
          <a:xfrm>
            <a:off x="2667000" y="0"/>
            <a:ext cx="270298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err="1" smtClean="0">
                <a:ln/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মিঠা</a:t>
            </a:r>
            <a:r>
              <a:rPr lang="en-US" sz="4000" b="1" cap="none" spc="0" dirty="0" smtClean="0">
                <a:ln/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/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4000" b="1" cap="none" spc="0" dirty="0" smtClean="0">
                <a:ln/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/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মাছ</a:t>
            </a:r>
            <a:endParaRPr lang="en-US" sz="4000" b="1" cap="none" spc="0" dirty="0">
              <a:ln/>
              <a:solidFill>
                <a:srgbClr val="0070C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http://www.probashirdiganta.com/wp-content/uploads/2015/02/vat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3561" y="3427684"/>
            <a:ext cx="3259438" cy="2438583"/>
          </a:xfrm>
          <a:prstGeom prst="rect">
            <a:avLst/>
          </a:prstGeom>
          <a:noFill/>
          <a:scene3d>
            <a:camera prst="perspectiveLeft"/>
            <a:lightRig rig="threePt" dir="t"/>
          </a:scene3d>
          <a:sp3d>
            <a:bevelT w="114300" prst="hardEdge"/>
          </a:sp3d>
        </p:spPr>
      </p:pic>
      <p:sp>
        <p:nvSpPr>
          <p:cNvPr id="7" name="Rectangle 6"/>
          <p:cNvSpPr/>
          <p:nvPr/>
        </p:nvSpPr>
        <p:spPr>
          <a:xfrm>
            <a:off x="5867400" y="6019800"/>
            <a:ext cx="23622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মাছে-ভাতে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বাঙালি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http://www.alokitobangladesh.com/assets/images/news_images/2013/05/03/machh_655.jpg"/>
          <p:cNvPicPr>
            <a:picLocks noChangeAspect="1" noChangeArrowheads="1"/>
          </p:cNvPicPr>
          <p:nvPr/>
        </p:nvPicPr>
        <p:blipFill rotWithShape="1">
          <a:blip r:embed="rId3"/>
          <a:srcRect t="19835" r="10230" b="18960"/>
          <a:stretch/>
        </p:blipFill>
        <p:spPr bwMode="auto">
          <a:xfrm>
            <a:off x="2743200" y="1028700"/>
            <a:ext cx="3751183" cy="2159726"/>
          </a:xfrm>
          <a:prstGeom prst="rect">
            <a:avLst/>
          </a:prstGeom>
          <a:noFill/>
          <a:scene3d>
            <a:camera prst="perspectiveRight"/>
            <a:lightRig rig="threePt" dir="t"/>
          </a:scene3d>
          <a:sp3d>
            <a:bevelT prst="slope"/>
          </a:sp3d>
        </p:spPr>
      </p:pic>
      <p:sp>
        <p:nvSpPr>
          <p:cNvPr id="4" name="Rectangle 3"/>
          <p:cNvSpPr/>
          <p:nvPr/>
        </p:nvSpPr>
        <p:spPr>
          <a:xfrm>
            <a:off x="1828800" y="76200"/>
            <a:ext cx="6629400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998278" y="141357"/>
            <a:ext cx="401212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উৎপাদন</a:t>
            </a:r>
            <a:endParaRPr lang="en-US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" y="1524000"/>
            <a:ext cx="2590801" cy="107721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পুকুরসহ</a:t>
            </a:r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জলাশয়ে</a:t>
            </a:r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চাষ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 descr="http://www.icargoa.res.in/frog/images/to-8.jpg"/>
          <p:cNvPicPr>
            <a:picLocks noChangeAspect="1" noChangeArrowheads="1"/>
          </p:cNvPicPr>
          <p:nvPr/>
        </p:nvPicPr>
        <p:blipFill rotWithShape="1">
          <a:blip r:embed="rId4"/>
          <a:srcRect r="9164" b="13677"/>
          <a:stretch/>
        </p:blipFill>
        <p:spPr bwMode="auto">
          <a:xfrm>
            <a:off x="6400800" y="964111"/>
            <a:ext cx="2667001" cy="2196996"/>
          </a:xfrm>
          <a:prstGeom prst="rect">
            <a:avLst/>
          </a:prstGeom>
          <a:noFill/>
          <a:scene3d>
            <a:camera prst="obliqueBottomRight"/>
            <a:lightRig rig="threePt" dir="t"/>
          </a:scene3d>
          <a:sp3d>
            <a:bevelT prst="slope"/>
          </a:sp3d>
        </p:spPr>
      </p:pic>
      <p:sp>
        <p:nvSpPr>
          <p:cNvPr id="10" name="Rectangle 9"/>
          <p:cNvSpPr/>
          <p:nvPr/>
        </p:nvSpPr>
        <p:spPr>
          <a:xfrm>
            <a:off x="6133288" y="4998008"/>
            <a:ext cx="22413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ফিশ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ফিড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307" y="3325497"/>
            <a:ext cx="6540573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ফিশ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ফিড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নামক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সহায়ক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শিল্প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0" name="Picture 2" descr="C:\Users\Neo\Desktop\New folder\images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24"/>
          <a:stretch/>
        </p:blipFill>
        <p:spPr bwMode="auto">
          <a:xfrm>
            <a:off x="228600" y="4191000"/>
            <a:ext cx="3931381" cy="2537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10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9669" y="482025"/>
            <a:ext cx="8754321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রুই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কাতল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মৃগেল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মাছের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হতো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Neo\Desktop\New folder\fish-labeo-rohit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09" b="13149"/>
          <a:stretch/>
        </p:blipFill>
        <p:spPr bwMode="auto">
          <a:xfrm>
            <a:off x="210659" y="1459172"/>
            <a:ext cx="5080000" cy="166502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Neo\Desktop\New folder\Catla_catla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25" b="27272"/>
          <a:stretch/>
        </p:blipFill>
        <p:spPr bwMode="auto">
          <a:xfrm>
            <a:off x="210659" y="3287972"/>
            <a:ext cx="5086387" cy="174691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Neo\Desktop\New folder\fish-cirrhinus-cirrhosus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36" b="12574"/>
          <a:stretch/>
        </p:blipFill>
        <p:spPr bwMode="auto">
          <a:xfrm>
            <a:off x="210659" y="5095164"/>
            <a:ext cx="5101635" cy="16468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715000" y="1828800"/>
            <a:ext cx="6591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রুই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0" y="3810000"/>
            <a:ext cx="12650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কাতলা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67400" y="5638800"/>
            <a:ext cx="10871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মৃগেল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1317</TotalTime>
  <Words>921</Words>
  <Application>Microsoft Office PowerPoint</Application>
  <PresentationFormat>On-screen Show (4:3)</PresentationFormat>
  <Paragraphs>144</Paragraphs>
  <Slides>25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HERA</dc:creator>
  <cp:lastModifiedBy>HERA COMPUTER</cp:lastModifiedBy>
  <cp:revision>73</cp:revision>
  <dcterms:created xsi:type="dcterms:W3CDTF">2006-08-16T00:00:00Z</dcterms:created>
  <dcterms:modified xsi:type="dcterms:W3CDTF">2016-08-06T12:43:15Z</dcterms:modified>
</cp:coreProperties>
</file>